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rimo Bold" panose="020B0604020202020204" charset="0"/>
      <p:regular r:id="rId11"/>
    </p:embeddedFont>
    <p:embeddedFont>
      <p:font typeface="Arimo" panose="020B0604020202020204" charset="0"/>
      <p:regular r:id="rId12"/>
    </p:embeddedFont>
    <p:embeddedFont>
      <p:font typeface="Calibri" panose="020F0502020204030204"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7" d="100"/>
          <a:sy n="77" d="100"/>
        </p:scale>
        <p:origin x="35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jpeg>
</file>

<file path=ppt/media/image10.jpeg>
</file>

<file path=ppt/media/image2.jpeg>
</file>

<file path=ppt/media/image3.jpeg>
</file>

<file path=ppt/media/image4.jpeg>
</file>

<file path=ppt/media/image5.jpeg>
</file>

<file path=ppt/media/image6.pn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3459090"/>
            <a:ext cx="18288000" cy="6827910"/>
          </a:xfrm>
          <a:prstGeom prst="rect">
            <a:avLst/>
          </a:prstGeom>
          <a:solidFill>
            <a:srgbClr val="A8C2CC"/>
          </a:solidFill>
        </p:spPr>
      </p:sp>
      <p:sp>
        <p:nvSpPr>
          <p:cNvPr id="3" name="TextBox 3"/>
          <p:cNvSpPr txBox="1"/>
          <p:nvPr/>
        </p:nvSpPr>
        <p:spPr>
          <a:xfrm>
            <a:off x="4502892" y="142875"/>
            <a:ext cx="8523684" cy="1324867"/>
          </a:xfrm>
          <a:prstGeom prst="rect">
            <a:avLst/>
          </a:prstGeom>
        </p:spPr>
        <p:txBody>
          <a:bodyPr lIns="0" tIns="0" rIns="0" bIns="0" rtlCol="0" anchor="t">
            <a:spAutoFit/>
          </a:bodyPr>
          <a:lstStyle/>
          <a:p>
            <a:pPr algn="ctr">
              <a:lnSpc>
                <a:spcPts val="9630"/>
              </a:lnSpc>
            </a:pPr>
            <a:r>
              <a:rPr lang="en-US" sz="9630" spc="-385">
                <a:solidFill>
                  <a:srgbClr val="333333"/>
                </a:solidFill>
                <a:latin typeface="Arimo"/>
              </a:rPr>
              <a:t>GROUP  2</a:t>
            </a:r>
          </a:p>
        </p:txBody>
      </p:sp>
      <p:sp>
        <p:nvSpPr>
          <p:cNvPr id="4" name="TextBox 4"/>
          <p:cNvSpPr txBox="1"/>
          <p:nvPr/>
        </p:nvSpPr>
        <p:spPr>
          <a:xfrm>
            <a:off x="2032349" y="1315342"/>
            <a:ext cx="14526127" cy="2143748"/>
          </a:xfrm>
          <a:prstGeom prst="rect">
            <a:avLst/>
          </a:prstGeom>
        </p:spPr>
        <p:txBody>
          <a:bodyPr lIns="0" tIns="0" rIns="0" bIns="0" rtlCol="0" anchor="t">
            <a:spAutoFit/>
          </a:bodyPr>
          <a:lstStyle/>
          <a:p>
            <a:pPr algn="ctr">
              <a:lnSpc>
                <a:spcPts val="8504"/>
              </a:lnSpc>
              <a:spcBef>
                <a:spcPct val="0"/>
              </a:spcBef>
            </a:pPr>
            <a:r>
              <a:rPr lang="en-US" sz="6074" spc="-242">
                <a:solidFill>
                  <a:srgbClr val="333333"/>
                </a:solidFill>
                <a:latin typeface="Arimo"/>
              </a:rPr>
              <a:t>Personalized virtual fashion recomendation system</a:t>
            </a:r>
          </a:p>
        </p:txBody>
      </p:sp>
      <p:sp>
        <p:nvSpPr>
          <p:cNvPr id="5" name="Freeform 5"/>
          <p:cNvSpPr/>
          <p:nvPr/>
        </p:nvSpPr>
        <p:spPr>
          <a:xfrm>
            <a:off x="-190300" y="3459090"/>
            <a:ext cx="18478300" cy="6827910"/>
          </a:xfrm>
          <a:custGeom>
            <a:avLst/>
            <a:gdLst/>
            <a:ahLst/>
            <a:cxnLst/>
            <a:rect l="l" t="t" r="r" b="b"/>
            <a:pathLst>
              <a:path w="18478300" h="6827910">
                <a:moveTo>
                  <a:pt x="0" y="0"/>
                </a:moveTo>
                <a:lnTo>
                  <a:pt x="18478300" y="0"/>
                </a:lnTo>
                <a:lnTo>
                  <a:pt x="18478300" y="6827910"/>
                </a:lnTo>
                <a:lnTo>
                  <a:pt x="0" y="6827910"/>
                </a:lnTo>
                <a:lnTo>
                  <a:pt x="0" y="0"/>
                </a:lnTo>
                <a:close/>
              </a:path>
            </a:pathLst>
          </a:custGeom>
          <a:blipFill>
            <a:blip r:embed="rId2"/>
            <a:stretch>
              <a:fillRect t="-12077" b="-42688"/>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8288000" cy="10287000"/>
          </a:xfrm>
          <a:prstGeom prst="rect">
            <a:avLst/>
          </a:prstGeom>
          <a:solidFill>
            <a:srgbClr val="A8C2CC"/>
          </a:solidFill>
        </p:spPr>
      </p:sp>
      <p:sp>
        <p:nvSpPr>
          <p:cNvPr id="3" name="Freeform 3"/>
          <p:cNvSpPr/>
          <p:nvPr/>
        </p:nvSpPr>
        <p:spPr>
          <a:xfrm>
            <a:off x="9144000" y="0"/>
            <a:ext cx="9144000" cy="7130115"/>
          </a:xfrm>
          <a:custGeom>
            <a:avLst/>
            <a:gdLst/>
            <a:ahLst/>
            <a:cxnLst/>
            <a:rect l="l" t="t" r="r" b="b"/>
            <a:pathLst>
              <a:path w="9144000" h="7130115">
                <a:moveTo>
                  <a:pt x="0" y="0"/>
                </a:moveTo>
                <a:lnTo>
                  <a:pt x="9144000" y="0"/>
                </a:lnTo>
                <a:lnTo>
                  <a:pt x="9144000" y="7130115"/>
                </a:lnTo>
                <a:lnTo>
                  <a:pt x="0" y="7130115"/>
                </a:lnTo>
                <a:lnTo>
                  <a:pt x="0" y="0"/>
                </a:lnTo>
                <a:close/>
              </a:path>
            </a:pathLst>
          </a:custGeom>
          <a:blipFill>
            <a:blip r:embed="rId2"/>
            <a:stretch>
              <a:fillRect l="-1909" r="-36714"/>
            </a:stretch>
          </a:blipFill>
        </p:spPr>
      </p:sp>
      <p:sp>
        <p:nvSpPr>
          <p:cNvPr id="4" name="TextBox 4"/>
          <p:cNvSpPr txBox="1"/>
          <p:nvPr/>
        </p:nvSpPr>
        <p:spPr>
          <a:xfrm>
            <a:off x="1070148" y="828357"/>
            <a:ext cx="4946586" cy="652780"/>
          </a:xfrm>
          <a:prstGeom prst="rect">
            <a:avLst/>
          </a:prstGeom>
        </p:spPr>
        <p:txBody>
          <a:bodyPr lIns="0" tIns="0" rIns="0" bIns="0" rtlCol="0" anchor="t">
            <a:spAutoFit/>
          </a:bodyPr>
          <a:lstStyle/>
          <a:p>
            <a:pPr algn="l">
              <a:lnSpc>
                <a:spcPts val="4700"/>
              </a:lnSpc>
            </a:pPr>
            <a:r>
              <a:rPr lang="en-US" sz="4700" spc="-188">
                <a:solidFill>
                  <a:srgbClr val="333333"/>
                </a:solidFill>
                <a:latin typeface="Arimo Bold"/>
              </a:rPr>
              <a:t>INTRODUCTION</a:t>
            </a:r>
          </a:p>
        </p:txBody>
      </p:sp>
      <p:sp>
        <p:nvSpPr>
          <p:cNvPr id="5" name="TextBox 5"/>
          <p:cNvSpPr txBox="1"/>
          <p:nvPr/>
        </p:nvSpPr>
        <p:spPr>
          <a:xfrm>
            <a:off x="0" y="1831978"/>
            <a:ext cx="9144000" cy="8721725"/>
          </a:xfrm>
          <a:prstGeom prst="rect">
            <a:avLst/>
          </a:prstGeom>
        </p:spPr>
        <p:txBody>
          <a:bodyPr lIns="0" tIns="0" rIns="0" bIns="0" rtlCol="0" anchor="t">
            <a:spAutoFit/>
          </a:bodyPr>
          <a:lstStyle/>
          <a:p>
            <a:pPr marL="798836" lvl="1" indent="-399418" algn="l">
              <a:lnSpc>
                <a:spcPts val="5180"/>
              </a:lnSpc>
              <a:buFont typeface="Arial"/>
              <a:buChar char="•"/>
            </a:pPr>
            <a:r>
              <a:rPr lang="en-US" sz="3700" spc="-148">
                <a:solidFill>
                  <a:srgbClr val="333333"/>
                </a:solidFill>
                <a:latin typeface="Arimo"/>
              </a:rPr>
              <a:t>Digital era demands personalized fashion experiences for self-expression.</a:t>
            </a:r>
          </a:p>
          <a:p>
            <a:pPr marL="798836" lvl="1" indent="-399418" algn="l">
              <a:lnSpc>
                <a:spcPts val="5180"/>
              </a:lnSpc>
              <a:spcBef>
                <a:spcPct val="0"/>
              </a:spcBef>
              <a:buFont typeface="Arial"/>
              <a:buChar char="•"/>
            </a:pPr>
            <a:r>
              <a:rPr lang="en-US" sz="3700" spc="-148">
                <a:solidFill>
                  <a:srgbClr val="333333"/>
                </a:solidFill>
                <a:latin typeface="Arimo"/>
              </a:rPr>
              <a:t>We are Introducing a system to offer tailored fashion guidance leveraging advanced technology.</a:t>
            </a:r>
          </a:p>
          <a:p>
            <a:pPr marL="798836" lvl="1" indent="-399418" algn="l">
              <a:lnSpc>
                <a:spcPts val="5180"/>
              </a:lnSpc>
              <a:spcBef>
                <a:spcPct val="0"/>
              </a:spcBef>
              <a:buFont typeface="Arial"/>
              <a:buChar char="•"/>
            </a:pPr>
            <a:r>
              <a:rPr lang="en-US" sz="3700" spc="-148">
                <a:solidFill>
                  <a:srgbClr val="333333"/>
                </a:solidFill>
                <a:latin typeface="Arimo"/>
              </a:rPr>
              <a:t>Addressing Consumer Needs: Providing personalized recommendations for enhanced shopping experiences and boosted self-confidence.</a:t>
            </a:r>
          </a:p>
          <a:p>
            <a:pPr marL="798836" lvl="1" indent="-399418" algn="l">
              <a:lnSpc>
                <a:spcPts val="5180"/>
              </a:lnSpc>
              <a:spcBef>
                <a:spcPct val="0"/>
              </a:spcBef>
              <a:buFont typeface="Arial"/>
              <a:buChar char="•"/>
            </a:pPr>
            <a:r>
              <a:rPr lang="en-US" sz="3700" spc="-148">
                <a:solidFill>
                  <a:srgbClr val="333333"/>
                </a:solidFill>
                <a:latin typeface="Arimo"/>
              </a:rPr>
              <a:t>Enhancing Convenience: Helping users navigate the vast digital fashion landscape effortlessly.</a:t>
            </a:r>
          </a:p>
          <a:p>
            <a:pPr algn="l">
              <a:lnSpc>
                <a:spcPts val="6719"/>
              </a:lnSpc>
              <a:spcBef>
                <a:spcPct val="0"/>
              </a:spcBef>
            </a:pPr>
            <a:endParaRPr lang="en-US" sz="3700" spc="-148">
              <a:solidFill>
                <a:srgbClr val="333333"/>
              </a:solidFill>
              <a:latin typeface="Arim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37427"/>
            <a:ext cx="18288000" cy="10249573"/>
          </a:xfrm>
          <a:prstGeom prst="rect">
            <a:avLst/>
          </a:prstGeom>
          <a:solidFill>
            <a:srgbClr val="A8C2CC"/>
          </a:solidFill>
        </p:spPr>
      </p:sp>
      <p:sp>
        <p:nvSpPr>
          <p:cNvPr id="3" name="Freeform 3"/>
          <p:cNvSpPr/>
          <p:nvPr/>
        </p:nvSpPr>
        <p:spPr>
          <a:xfrm>
            <a:off x="9831504" y="0"/>
            <a:ext cx="8456496" cy="10287000"/>
          </a:xfrm>
          <a:custGeom>
            <a:avLst/>
            <a:gdLst/>
            <a:ahLst/>
            <a:cxnLst/>
            <a:rect l="l" t="t" r="r" b="b"/>
            <a:pathLst>
              <a:path w="8456496" h="10287000">
                <a:moveTo>
                  <a:pt x="0" y="0"/>
                </a:moveTo>
                <a:lnTo>
                  <a:pt x="8456496" y="0"/>
                </a:lnTo>
                <a:lnTo>
                  <a:pt x="8456496" y="10287000"/>
                </a:lnTo>
                <a:lnTo>
                  <a:pt x="0" y="10287000"/>
                </a:lnTo>
                <a:lnTo>
                  <a:pt x="0" y="0"/>
                </a:lnTo>
                <a:close/>
              </a:path>
            </a:pathLst>
          </a:custGeom>
          <a:blipFill>
            <a:blip r:embed="rId2"/>
            <a:stretch>
              <a:fillRect l="-10823" r="-10823"/>
            </a:stretch>
          </a:blipFill>
        </p:spPr>
      </p:sp>
      <p:sp>
        <p:nvSpPr>
          <p:cNvPr id="4" name="TextBox 4"/>
          <p:cNvSpPr txBox="1"/>
          <p:nvPr/>
        </p:nvSpPr>
        <p:spPr>
          <a:xfrm>
            <a:off x="795959" y="353215"/>
            <a:ext cx="7873228" cy="823595"/>
          </a:xfrm>
          <a:prstGeom prst="rect">
            <a:avLst/>
          </a:prstGeom>
        </p:spPr>
        <p:txBody>
          <a:bodyPr lIns="0" tIns="0" rIns="0" bIns="0" rtlCol="0" anchor="t">
            <a:spAutoFit/>
          </a:bodyPr>
          <a:lstStyle/>
          <a:p>
            <a:pPr algn="l">
              <a:lnSpc>
                <a:spcPts val="6580"/>
              </a:lnSpc>
            </a:pPr>
            <a:r>
              <a:rPr lang="en-US" sz="4700" spc="-188">
                <a:solidFill>
                  <a:srgbClr val="333333"/>
                </a:solidFill>
                <a:latin typeface="Arimo Bold"/>
              </a:rPr>
              <a:t>BUSINESS PROBLEM</a:t>
            </a:r>
          </a:p>
        </p:txBody>
      </p:sp>
      <p:sp>
        <p:nvSpPr>
          <p:cNvPr id="5" name="TextBox 5"/>
          <p:cNvSpPr txBox="1"/>
          <p:nvPr/>
        </p:nvSpPr>
        <p:spPr>
          <a:xfrm>
            <a:off x="225266" y="833910"/>
            <a:ext cx="9606238" cy="5811136"/>
          </a:xfrm>
          <a:prstGeom prst="rect">
            <a:avLst/>
          </a:prstGeom>
        </p:spPr>
        <p:txBody>
          <a:bodyPr lIns="0" tIns="0" rIns="0" bIns="0" rtlCol="0" anchor="t">
            <a:spAutoFit/>
          </a:bodyPr>
          <a:lstStyle/>
          <a:p>
            <a:pPr algn="ctr">
              <a:lnSpc>
                <a:spcPts val="7733"/>
              </a:lnSpc>
            </a:pPr>
            <a:r>
              <a:rPr lang="en-US" sz="3700" spc="-148">
                <a:solidFill>
                  <a:srgbClr val="333333"/>
                </a:solidFill>
                <a:latin typeface="Arimo"/>
              </a:rPr>
              <a:t>Digital fashion lacks personalized guidance, impacting user confidence.Absence of tailored styling support limits users' ability to curate cohesive outfits. Addressing these challenges is critical for digital fashion businesses and require strategic solutions.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8288000" cy="10287000"/>
          </a:xfrm>
          <a:prstGeom prst="rect">
            <a:avLst/>
          </a:prstGeom>
          <a:solidFill>
            <a:srgbClr val="A8C2CC"/>
          </a:solidFill>
        </p:spPr>
      </p:sp>
      <p:grpSp>
        <p:nvGrpSpPr>
          <p:cNvPr id="3" name="Group 3"/>
          <p:cNvGrpSpPr/>
          <p:nvPr/>
        </p:nvGrpSpPr>
        <p:grpSpPr>
          <a:xfrm>
            <a:off x="0" y="0"/>
            <a:ext cx="8884859" cy="10287000"/>
            <a:chOff x="0" y="0"/>
            <a:chExt cx="1661870" cy="1924133"/>
          </a:xfrm>
        </p:grpSpPr>
        <p:sp>
          <p:nvSpPr>
            <p:cNvPr id="4" name="Freeform 4"/>
            <p:cNvSpPr/>
            <p:nvPr/>
          </p:nvSpPr>
          <p:spPr>
            <a:xfrm>
              <a:off x="0" y="0"/>
              <a:ext cx="1661869" cy="1924133"/>
            </a:xfrm>
            <a:custGeom>
              <a:avLst/>
              <a:gdLst/>
              <a:ahLst/>
              <a:cxnLst/>
              <a:rect l="l" t="t" r="r" b="b"/>
              <a:pathLst>
                <a:path w="1661869" h="1924133">
                  <a:moveTo>
                    <a:pt x="0" y="0"/>
                  </a:moveTo>
                  <a:lnTo>
                    <a:pt x="1661869" y="0"/>
                  </a:lnTo>
                  <a:lnTo>
                    <a:pt x="1661869" y="1924133"/>
                  </a:lnTo>
                  <a:lnTo>
                    <a:pt x="0" y="1924133"/>
                  </a:lnTo>
                  <a:close/>
                </a:path>
              </a:pathLst>
            </a:custGeom>
            <a:solidFill>
              <a:srgbClr val="A8C2CC"/>
            </a:solidFill>
          </p:spPr>
        </p:sp>
      </p:grpSp>
      <p:sp>
        <p:nvSpPr>
          <p:cNvPr id="5" name="Freeform 5"/>
          <p:cNvSpPr/>
          <p:nvPr/>
        </p:nvSpPr>
        <p:spPr>
          <a:xfrm>
            <a:off x="0" y="0"/>
            <a:ext cx="8318348" cy="10287000"/>
          </a:xfrm>
          <a:custGeom>
            <a:avLst/>
            <a:gdLst/>
            <a:ahLst/>
            <a:cxnLst/>
            <a:rect l="l" t="t" r="r" b="b"/>
            <a:pathLst>
              <a:path w="8318348" h="10287000">
                <a:moveTo>
                  <a:pt x="0" y="0"/>
                </a:moveTo>
                <a:lnTo>
                  <a:pt x="8318348" y="0"/>
                </a:lnTo>
                <a:lnTo>
                  <a:pt x="8318348" y="10287000"/>
                </a:lnTo>
                <a:lnTo>
                  <a:pt x="0" y="10287000"/>
                </a:lnTo>
                <a:lnTo>
                  <a:pt x="0" y="0"/>
                </a:lnTo>
                <a:close/>
              </a:path>
            </a:pathLst>
          </a:custGeom>
          <a:blipFill>
            <a:blip r:embed="rId2"/>
            <a:stretch>
              <a:fillRect l="-13465" t="-7367" b="-7367"/>
            </a:stretch>
          </a:blipFill>
        </p:spPr>
      </p:sp>
      <p:sp>
        <p:nvSpPr>
          <p:cNvPr id="6" name="TextBox 6"/>
          <p:cNvSpPr txBox="1"/>
          <p:nvPr/>
        </p:nvSpPr>
        <p:spPr>
          <a:xfrm>
            <a:off x="9127331" y="188595"/>
            <a:ext cx="5041026" cy="840105"/>
          </a:xfrm>
          <a:prstGeom prst="rect">
            <a:avLst/>
          </a:prstGeom>
        </p:spPr>
        <p:txBody>
          <a:bodyPr lIns="0" tIns="0" rIns="0" bIns="0" rtlCol="0" anchor="t">
            <a:spAutoFit/>
          </a:bodyPr>
          <a:lstStyle/>
          <a:p>
            <a:pPr algn="ctr">
              <a:lnSpc>
                <a:spcPts val="6719"/>
              </a:lnSpc>
              <a:spcBef>
                <a:spcPct val="0"/>
              </a:spcBef>
            </a:pPr>
            <a:r>
              <a:rPr lang="en-US" sz="4800" spc="-192">
                <a:solidFill>
                  <a:srgbClr val="000000"/>
                </a:solidFill>
                <a:latin typeface="Arimo Bold"/>
              </a:rPr>
              <a:t>DEPLOYMENT</a:t>
            </a:r>
          </a:p>
        </p:txBody>
      </p:sp>
      <p:sp>
        <p:nvSpPr>
          <p:cNvPr id="7" name="TextBox 7"/>
          <p:cNvSpPr txBox="1"/>
          <p:nvPr/>
        </p:nvSpPr>
        <p:spPr>
          <a:xfrm>
            <a:off x="8884859" y="1888447"/>
            <a:ext cx="9039061" cy="4791086"/>
          </a:xfrm>
          <a:prstGeom prst="rect">
            <a:avLst/>
          </a:prstGeom>
        </p:spPr>
        <p:txBody>
          <a:bodyPr lIns="0" tIns="0" rIns="0" bIns="0" rtlCol="0" anchor="t">
            <a:spAutoFit/>
          </a:bodyPr>
          <a:lstStyle/>
          <a:p>
            <a:pPr algn="ctr">
              <a:lnSpc>
                <a:spcPts val="7724"/>
              </a:lnSpc>
            </a:pPr>
            <a:r>
              <a:rPr lang="en-US" sz="3749" spc="-149">
                <a:solidFill>
                  <a:srgbClr val="000000"/>
                </a:solidFill>
                <a:latin typeface="Arimo"/>
              </a:rPr>
              <a:t>We used Streamlit application  for our web application which allows users to upload an image of a clothing item and receive recommendations for similar items from a dataset of fashion images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8288000" cy="10287000"/>
          </a:xfrm>
          <a:prstGeom prst="rect">
            <a:avLst/>
          </a:prstGeom>
          <a:solidFill>
            <a:srgbClr val="A8C2CC"/>
          </a:solidFill>
        </p:spPr>
      </p:sp>
      <p:sp>
        <p:nvSpPr>
          <p:cNvPr id="3" name="Freeform 3"/>
          <p:cNvSpPr/>
          <p:nvPr/>
        </p:nvSpPr>
        <p:spPr>
          <a:xfrm>
            <a:off x="110108" y="90179"/>
            <a:ext cx="5224361" cy="5577005"/>
          </a:xfrm>
          <a:custGeom>
            <a:avLst/>
            <a:gdLst/>
            <a:ahLst/>
            <a:cxnLst/>
            <a:rect l="l" t="t" r="r" b="b"/>
            <a:pathLst>
              <a:path w="5224361" h="5577005">
                <a:moveTo>
                  <a:pt x="0" y="0"/>
                </a:moveTo>
                <a:lnTo>
                  <a:pt x="5224360" y="0"/>
                </a:lnTo>
                <a:lnTo>
                  <a:pt x="5224360" y="5577005"/>
                </a:lnTo>
                <a:lnTo>
                  <a:pt x="0" y="5577005"/>
                </a:lnTo>
                <a:lnTo>
                  <a:pt x="0" y="0"/>
                </a:lnTo>
                <a:close/>
              </a:path>
            </a:pathLst>
          </a:custGeom>
          <a:blipFill>
            <a:blip r:embed="rId2"/>
            <a:stretch>
              <a:fillRect/>
            </a:stretch>
          </a:blipFill>
        </p:spPr>
      </p:sp>
      <p:sp>
        <p:nvSpPr>
          <p:cNvPr id="4" name="Freeform 4"/>
          <p:cNvSpPr/>
          <p:nvPr/>
        </p:nvSpPr>
        <p:spPr>
          <a:xfrm>
            <a:off x="0" y="6306392"/>
            <a:ext cx="12701627" cy="3980608"/>
          </a:xfrm>
          <a:custGeom>
            <a:avLst/>
            <a:gdLst/>
            <a:ahLst/>
            <a:cxnLst/>
            <a:rect l="l" t="t" r="r" b="b"/>
            <a:pathLst>
              <a:path w="12701627" h="3980608">
                <a:moveTo>
                  <a:pt x="0" y="0"/>
                </a:moveTo>
                <a:lnTo>
                  <a:pt x="12701627" y="0"/>
                </a:lnTo>
                <a:lnTo>
                  <a:pt x="12701627" y="3980608"/>
                </a:lnTo>
                <a:lnTo>
                  <a:pt x="0" y="3980608"/>
                </a:lnTo>
                <a:lnTo>
                  <a:pt x="0" y="0"/>
                </a:lnTo>
                <a:close/>
              </a:path>
            </a:pathLst>
          </a:custGeom>
          <a:blipFill>
            <a:blip r:embed="rId3"/>
            <a:stretch>
              <a:fillRect t="-1799" b="-1799"/>
            </a:stretch>
          </a:blipFill>
        </p:spPr>
      </p:sp>
      <p:sp>
        <p:nvSpPr>
          <p:cNvPr id="5" name="Freeform 5"/>
          <p:cNvSpPr/>
          <p:nvPr/>
        </p:nvSpPr>
        <p:spPr>
          <a:xfrm>
            <a:off x="12701627" y="4772568"/>
            <a:ext cx="4632269" cy="5514432"/>
          </a:xfrm>
          <a:custGeom>
            <a:avLst/>
            <a:gdLst/>
            <a:ahLst/>
            <a:cxnLst/>
            <a:rect l="l" t="t" r="r" b="b"/>
            <a:pathLst>
              <a:path w="4632269" h="5514432">
                <a:moveTo>
                  <a:pt x="0" y="0"/>
                </a:moveTo>
                <a:lnTo>
                  <a:pt x="4632269" y="0"/>
                </a:lnTo>
                <a:lnTo>
                  <a:pt x="4632269" y="5514432"/>
                </a:lnTo>
                <a:lnTo>
                  <a:pt x="0" y="5514432"/>
                </a:lnTo>
                <a:lnTo>
                  <a:pt x="0" y="0"/>
                </a:lnTo>
                <a:close/>
              </a:path>
            </a:pathLst>
          </a:custGeom>
          <a:blipFill>
            <a:blip r:embed="rId4"/>
            <a:stretch>
              <a:fillRect l="-1042" r="-1042"/>
            </a:stretch>
          </a:blipFill>
        </p:spPr>
      </p:sp>
      <p:sp>
        <p:nvSpPr>
          <p:cNvPr id="6" name="TextBox 6"/>
          <p:cNvSpPr txBox="1"/>
          <p:nvPr/>
        </p:nvSpPr>
        <p:spPr>
          <a:xfrm>
            <a:off x="5334468" y="180735"/>
            <a:ext cx="7367159" cy="847965"/>
          </a:xfrm>
          <a:prstGeom prst="rect">
            <a:avLst/>
          </a:prstGeom>
        </p:spPr>
        <p:txBody>
          <a:bodyPr lIns="0" tIns="0" rIns="0" bIns="0" rtlCol="0" anchor="t">
            <a:spAutoFit/>
          </a:bodyPr>
          <a:lstStyle/>
          <a:p>
            <a:pPr algn="ctr">
              <a:lnSpc>
                <a:spcPts val="6811"/>
              </a:lnSpc>
              <a:spcBef>
                <a:spcPct val="0"/>
              </a:spcBef>
            </a:pPr>
            <a:r>
              <a:rPr lang="en-US" sz="4865" spc="-194">
                <a:solidFill>
                  <a:srgbClr val="000000"/>
                </a:solidFill>
                <a:latin typeface="Arimo"/>
              </a:rPr>
              <a:t>Sample of user upload</a:t>
            </a:r>
          </a:p>
        </p:txBody>
      </p:sp>
      <p:sp>
        <p:nvSpPr>
          <p:cNvPr id="7" name="TextBox 7"/>
          <p:cNvSpPr txBox="1"/>
          <p:nvPr/>
        </p:nvSpPr>
        <p:spPr>
          <a:xfrm>
            <a:off x="5082564" y="5189981"/>
            <a:ext cx="7619063" cy="840105"/>
          </a:xfrm>
          <a:prstGeom prst="rect">
            <a:avLst/>
          </a:prstGeom>
        </p:spPr>
        <p:txBody>
          <a:bodyPr lIns="0" tIns="0" rIns="0" bIns="0" rtlCol="0" anchor="t">
            <a:spAutoFit/>
          </a:bodyPr>
          <a:lstStyle/>
          <a:p>
            <a:pPr algn="ctr">
              <a:lnSpc>
                <a:spcPts val="6719"/>
              </a:lnSpc>
              <a:spcBef>
                <a:spcPct val="0"/>
              </a:spcBef>
            </a:pPr>
            <a:r>
              <a:rPr lang="en-US" sz="4800" spc="-192">
                <a:solidFill>
                  <a:srgbClr val="000000"/>
                </a:solidFill>
                <a:latin typeface="Arimo"/>
              </a:rPr>
              <a:t>similar recommended items</a:t>
            </a:r>
          </a:p>
        </p:txBody>
      </p:sp>
      <p:sp>
        <p:nvSpPr>
          <p:cNvPr id="8" name="TextBox 8"/>
          <p:cNvSpPr txBox="1"/>
          <p:nvPr/>
        </p:nvSpPr>
        <p:spPr>
          <a:xfrm>
            <a:off x="5457519" y="1269691"/>
            <a:ext cx="11366402" cy="847965"/>
          </a:xfrm>
          <a:prstGeom prst="rect">
            <a:avLst/>
          </a:prstGeom>
        </p:spPr>
        <p:txBody>
          <a:bodyPr lIns="0" tIns="0" rIns="0" bIns="0" rtlCol="0" anchor="t">
            <a:spAutoFit/>
          </a:bodyPr>
          <a:lstStyle/>
          <a:p>
            <a:pPr algn="ctr">
              <a:lnSpc>
                <a:spcPts val="6811"/>
              </a:lnSpc>
              <a:spcBef>
                <a:spcPct val="0"/>
              </a:spcBef>
            </a:pPr>
            <a:r>
              <a:rPr lang="en-US" sz="4865" spc="-194">
                <a:solidFill>
                  <a:srgbClr val="000000"/>
                </a:solidFill>
                <a:latin typeface="Arimo"/>
              </a:rPr>
              <a:t>The model used are VGG16,resnet and CNN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8288000" cy="10287000"/>
          </a:xfrm>
          <a:prstGeom prst="rect">
            <a:avLst/>
          </a:prstGeom>
          <a:solidFill>
            <a:srgbClr val="A8C2CC"/>
          </a:solidFill>
        </p:spPr>
      </p:sp>
      <p:sp>
        <p:nvSpPr>
          <p:cNvPr id="3" name="Freeform 3"/>
          <p:cNvSpPr/>
          <p:nvPr/>
        </p:nvSpPr>
        <p:spPr>
          <a:xfrm>
            <a:off x="1571927" y="4408029"/>
            <a:ext cx="14580981" cy="5538928"/>
          </a:xfrm>
          <a:custGeom>
            <a:avLst/>
            <a:gdLst/>
            <a:ahLst/>
            <a:cxnLst/>
            <a:rect l="l" t="t" r="r" b="b"/>
            <a:pathLst>
              <a:path w="14580981" h="5538928">
                <a:moveTo>
                  <a:pt x="0" y="0"/>
                </a:moveTo>
                <a:lnTo>
                  <a:pt x="14580981" y="0"/>
                </a:lnTo>
                <a:lnTo>
                  <a:pt x="14580981" y="5538928"/>
                </a:lnTo>
                <a:lnTo>
                  <a:pt x="0" y="5538928"/>
                </a:lnTo>
                <a:lnTo>
                  <a:pt x="0" y="0"/>
                </a:lnTo>
                <a:close/>
              </a:path>
            </a:pathLst>
          </a:custGeom>
          <a:blipFill>
            <a:blip r:embed="rId2"/>
            <a:stretch>
              <a:fillRect t="-12408" b="-55249"/>
            </a:stretch>
          </a:blipFill>
        </p:spPr>
      </p:sp>
      <p:sp>
        <p:nvSpPr>
          <p:cNvPr id="4" name="TextBox 4"/>
          <p:cNvSpPr txBox="1"/>
          <p:nvPr/>
        </p:nvSpPr>
        <p:spPr>
          <a:xfrm>
            <a:off x="2290204" y="1531624"/>
            <a:ext cx="11237305" cy="2638280"/>
          </a:xfrm>
          <a:prstGeom prst="rect">
            <a:avLst/>
          </a:prstGeom>
        </p:spPr>
        <p:txBody>
          <a:bodyPr lIns="0" tIns="0" rIns="0" bIns="0" rtlCol="0" anchor="t">
            <a:spAutoFit/>
          </a:bodyPr>
          <a:lstStyle/>
          <a:p>
            <a:pPr algn="ctr">
              <a:lnSpc>
                <a:spcPts val="5196"/>
              </a:lnSpc>
              <a:spcBef>
                <a:spcPct val="0"/>
              </a:spcBef>
            </a:pPr>
            <a:r>
              <a:rPr lang="en-US" sz="3711" spc="-148">
                <a:solidFill>
                  <a:srgbClr val="000000"/>
                </a:solidFill>
                <a:latin typeface="Arimo"/>
              </a:rPr>
              <a:t> We have showcased the integration of machine learning models (e.g., KNN, VGG16/ResNet) with web deployment technologies (Streamlit) to create a user-friendly fashion recommendation system.</a:t>
            </a:r>
          </a:p>
        </p:txBody>
      </p:sp>
      <p:sp>
        <p:nvSpPr>
          <p:cNvPr id="5" name="TextBox 5"/>
          <p:cNvSpPr txBox="1"/>
          <p:nvPr/>
        </p:nvSpPr>
        <p:spPr>
          <a:xfrm>
            <a:off x="6315910" y="551498"/>
            <a:ext cx="5055472" cy="840105"/>
          </a:xfrm>
          <a:prstGeom prst="rect">
            <a:avLst/>
          </a:prstGeom>
        </p:spPr>
        <p:txBody>
          <a:bodyPr lIns="0" tIns="0" rIns="0" bIns="0" rtlCol="0" anchor="t">
            <a:spAutoFit/>
          </a:bodyPr>
          <a:lstStyle/>
          <a:p>
            <a:pPr algn="ctr">
              <a:lnSpc>
                <a:spcPts val="6719"/>
              </a:lnSpc>
              <a:spcBef>
                <a:spcPct val="0"/>
              </a:spcBef>
            </a:pPr>
            <a:r>
              <a:rPr lang="en-US" sz="4800" spc="-192">
                <a:solidFill>
                  <a:srgbClr val="000000"/>
                </a:solidFill>
                <a:latin typeface="Arimo Bold"/>
              </a:rPr>
              <a:t>CONCLUSION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8288000" cy="10287000"/>
          </a:xfrm>
          <a:prstGeom prst="rect">
            <a:avLst/>
          </a:prstGeom>
          <a:solidFill>
            <a:srgbClr val="A8C2CC"/>
          </a:solidFill>
        </p:spPr>
      </p:sp>
      <p:sp>
        <p:nvSpPr>
          <p:cNvPr id="3" name="TextBox 3"/>
          <p:cNvSpPr txBox="1"/>
          <p:nvPr/>
        </p:nvSpPr>
        <p:spPr>
          <a:xfrm>
            <a:off x="7172118" y="1577989"/>
            <a:ext cx="10858211" cy="6335242"/>
          </a:xfrm>
          <a:prstGeom prst="rect">
            <a:avLst/>
          </a:prstGeom>
        </p:spPr>
        <p:txBody>
          <a:bodyPr lIns="0" tIns="0" rIns="0" bIns="0" rtlCol="0" anchor="t">
            <a:spAutoFit/>
          </a:bodyPr>
          <a:lstStyle/>
          <a:p>
            <a:pPr marL="803294" lvl="1" indent="-401647" algn="l">
              <a:lnSpc>
                <a:spcPts val="5581"/>
              </a:lnSpc>
              <a:buFont typeface="Arial"/>
              <a:buChar char="•"/>
            </a:pPr>
            <a:r>
              <a:rPr lang="en-US" sz="3720">
                <a:solidFill>
                  <a:srgbClr val="333333"/>
                </a:solidFill>
                <a:latin typeface="Arimo"/>
              </a:rPr>
              <a:t>Enhance recommendation algorithm</a:t>
            </a:r>
          </a:p>
          <a:p>
            <a:pPr marL="803294" lvl="1" indent="-401647" algn="l">
              <a:lnSpc>
                <a:spcPts val="5581"/>
              </a:lnSpc>
              <a:buFont typeface="Arial"/>
              <a:buChar char="•"/>
            </a:pPr>
            <a:r>
              <a:rPr lang="en-US" sz="3720">
                <a:solidFill>
                  <a:srgbClr val="333333"/>
                </a:solidFill>
                <a:latin typeface="Arimo"/>
              </a:rPr>
              <a:t>Incorporate user feedback for personalized recommendations</a:t>
            </a:r>
          </a:p>
          <a:p>
            <a:pPr marL="803294" lvl="1" indent="-401647" algn="l">
              <a:lnSpc>
                <a:spcPts val="5581"/>
              </a:lnSpc>
              <a:buFont typeface="Arial"/>
              <a:buChar char="•"/>
            </a:pPr>
            <a:r>
              <a:rPr lang="en-US" sz="3720">
                <a:solidFill>
                  <a:srgbClr val="333333"/>
                </a:solidFill>
                <a:latin typeface="Arimo"/>
              </a:rPr>
              <a:t>Optimize application performance</a:t>
            </a:r>
          </a:p>
          <a:p>
            <a:pPr marL="803294" lvl="1" indent="-401647" algn="l">
              <a:lnSpc>
                <a:spcPts val="5581"/>
              </a:lnSpc>
              <a:buFont typeface="Arial"/>
              <a:buChar char="•"/>
            </a:pPr>
            <a:r>
              <a:rPr lang="en-US" sz="3720">
                <a:solidFill>
                  <a:srgbClr val="333333"/>
                </a:solidFill>
                <a:latin typeface="Arimo"/>
              </a:rPr>
              <a:t>Improve user interface with additional features and refined layout</a:t>
            </a:r>
          </a:p>
          <a:p>
            <a:pPr marL="803294" lvl="1" indent="-401647" algn="l">
              <a:lnSpc>
                <a:spcPts val="5581"/>
              </a:lnSpc>
              <a:buFont typeface="Arial"/>
              <a:buChar char="•"/>
            </a:pPr>
            <a:r>
              <a:rPr lang="en-US" sz="3720">
                <a:solidFill>
                  <a:srgbClr val="333333"/>
                </a:solidFill>
                <a:latin typeface="Arimo"/>
              </a:rPr>
              <a:t>Continuous monitoring and updates for effectiveness and relevance</a:t>
            </a:r>
          </a:p>
          <a:p>
            <a:pPr algn="l">
              <a:lnSpc>
                <a:spcPts val="5581"/>
              </a:lnSpc>
            </a:pPr>
            <a:endParaRPr lang="en-US" sz="3720">
              <a:solidFill>
                <a:srgbClr val="333333"/>
              </a:solidFill>
              <a:latin typeface="Arimo"/>
            </a:endParaRPr>
          </a:p>
        </p:txBody>
      </p:sp>
      <p:sp>
        <p:nvSpPr>
          <p:cNvPr id="4" name="Freeform 4"/>
          <p:cNvSpPr/>
          <p:nvPr/>
        </p:nvSpPr>
        <p:spPr>
          <a:xfrm>
            <a:off x="0" y="0"/>
            <a:ext cx="7013551" cy="10287000"/>
          </a:xfrm>
          <a:custGeom>
            <a:avLst/>
            <a:gdLst/>
            <a:ahLst/>
            <a:cxnLst/>
            <a:rect l="l" t="t" r="r" b="b"/>
            <a:pathLst>
              <a:path w="7013551" h="10287000">
                <a:moveTo>
                  <a:pt x="0" y="0"/>
                </a:moveTo>
                <a:lnTo>
                  <a:pt x="7013551" y="0"/>
                </a:lnTo>
                <a:lnTo>
                  <a:pt x="7013551" y="10287000"/>
                </a:lnTo>
                <a:lnTo>
                  <a:pt x="0" y="10287000"/>
                </a:lnTo>
                <a:lnTo>
                  <a:pt x="0" y="0"/>
                </a:lnTo>
                <a:close/>
              </a:path>
            </a:pathLst>
          </a:custGeom>
          <a:blipFill>
            <a:blip r:embed="rId2"/>
            <a:stretch>
              <a:fillRect l="-4283" r="-13007"/>
            </a:stretch>
          </a:blipFill>
        </p:spPr>
      </p:sp>
      <p:sp>
        <p:nvSpPr>
          <p:cNvPr id="5" name="TextBox 5"/>
          <p:cNvSpPr txBox="1"/>
          <p:nvPr/>
        </p:nvSpPr>
        <p:spPr>
          <a:xfrm>
            <a:off x="7798095" y="551498"/>
            <a:ext cx="9373576" cy="840105"/>
          </a:xfrm>
          <a:prstGeom prst="rect">
            <a:avLst/>
          </a:prstGeom>
        </p:spPr>
        <p:txBody>
          <a:bodyPr lIns="0" tIns="0" rIns="0" bIns="0" rtlCol="0" anchor="t">
            <a:spAutoFit/>
          </a:bodyPr>
          <a:lstStyle/>
          <a:p>
            <a:pPr algn="l">
              <a:lnSpc>
                <a:spcPts val="6719"/>
              </a:lnSpc>
            </a:pPr>
            <a:r>
              <a:rPr lang="en-US" sz="4800" spc="-192">
                <a:solidFill>
                  <a:srgbClr val="333333"/>
                </a:solidFill>
                <a:latin typeface="Arimo Bold"/>
              </a:rPr>
              <a:t>RECOMENDATIONS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8161601" cy="10287000"/>
          </a:xfrm>
          <a:prstGeom prst="rect">
            <a:avLst/>
          </a:prstGeom>
          <a:solidFill>
            <a:srgbClr val="A8C2CC"/>
          </a:solidFill>
        </p:spPr>
      </p:sp>
      <p:sp>
        <p:nvSpPr>
          <p:cNvPr id="3" name="Freeform 3"/>
          <p:cNvSpPr/>
          <p:nvPr/>
        </p:nvSpPr>
        <p:spPr>
          <a:xfrm>
            <a:off x="380897" y="0"/>
            <a:ext cx="6652331" cy="10291907"/>
          </a:xfrm>
          <a:custGeom>
            <a:avLst/>
            <a:gdLst/>
            <a:ahLst/>
            <a:cxnLst/>
            <a:rect l="l" t="t" r="r" b="b"/>
            <a:pathLst>
              <a:path w="6652331" h="10291907">
                <a:moveTo>
                  <a:pt x="0" y="0"/>
                </a:moveTo>
                <a:lnTo>
                  <a:pt x="6652331" y="0"/>
                </a:lnTo>
                <a:lnTo>
                  <a:pt x="6652331" y="10291907"/>
                </a:lnTo>
                <a:lnTo>
                  <a:pt x="0" y="10291907"/>
                </a:lnTo>
                <a:lnTo>
                  <a:pt x="0" y="0"/>
                </a:lnTo>
                <a:close/>
              </a:path>
            </a:pathLst>
          </a:custGeom>
          <a:blipFill>
            <a:blip r:embed="rId2"/>
            <a:stretch>
              <a:fillRect l="-27995" r="-147046"/>
            </a:stretch>
          </a:blipFill>
        </p:spPr>
      </p:sp>
      <p:sp>
        <p:nvSpPr>
          <p:cNvPr id="4" name="TextBox 4"/>
          <p:cNvSpPr txBox="1"/>
          <p:nvPr/>
        </p:nvSpPr>
        <p:spPr>
          <a:xfrm>
            <a:off x="8215847" y="7448793"/>
            <a:ext cx="6643477" cy="840343"/>
          </a:xfrm>
          <a:prstGeom prst="rect">
            <a:avLst/>
          </a:prstGeom>
        </p:spPr>
        <p:txBody>
          <a:bodyPr lIns="0" tIns="0" rIns="0" bIns="0" rtlCol="0" anchor="t">
            <a:spAutoFit/>
          </a:bodyPr>
          <a:lstStyle/>
          <a:p>
            <a:pPr algn="ctr">
              <a:lnSpc>
                <a:spcPts val="6706"/>
              </a:lnSpc>
            </a:pPr>
            <a:r>
              <a:rPr lang="en-US" sz="4790" spc="-191">
                <a:solidFill>
                  <a:srgbClr val="000000"/>
                </a:solidFill>
                <a:latin typeface="Arimo Bold"/>
              </a:rPr>
              <a:t>THANK YOU</a:t>
            </a:r>
          </a:p>
        </p:txBody>
      </p:sp>
      <p:sp>
        <p:nvSpPr>
          <p:cNvPr id="5" name="Freeform 5"/>
          <p:cNvSpPr/>
          <p:nvPr/>
        </p:nvSpPr>
        <p:spPr>
          <a:xfrm>
            <a:off x="7033228" y="295627"/>
            <a:ext cx="11128373" cy="5860882"/>
          </a:xfrm>
          <a:custGeom>
            <a:avLst/>
            <a:gdLst/>
            <a:ahLst/>
            <a:cxnLst/>
            <a:rect l="l" t="t" r="r" b="b"/>
            <a:pathLst>
              <a:path w="11128373" h="5860882">
                <a:moveTo>
                  <a:pt x="0" y="0"/>
                </a:moveTo>
                <a:lnTo>
                  <a:pt x="11128373" y="0"/>
                </a:lnTo>
                <a:lnTo>
                  <a:pt x="11128373" y="5860882"/>
                </a:lnTo>
                <a:lnTo>
                  <a:pt x="0" y="5860882"/>
                </a:lnTo>
                <a:lnTo>
                  <a:pt x="0" y="0"/>
                </a:lnTo>
                <a:close/>
              </a:path>
            </a:pathLst>
          </a:custGeom>
          <a:blipFill>
            <a:blip r:embed="rId3"/>
            <a:stretch>
              <a:fillRect t="-4292" b="-4292"/>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208</Words>
  <Application>Microsoft Office PowerPoint</Application>
  <PresentationFormat>Custom</PresentationFormat>
  <Paragraphs>23</Paragraphs>
  <Slides>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Arimo Bold</vt:lpstr>
      <vt:lpstr>Arial</vt:lpstr>
      <vt:lpstr>Arimo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&amp; Colorful Fashion Portfolio Presentation</dc:title>
  <dc:creator>Njeri Carol</dc:creator>
  <cp:lastModifiedBy>Njeri Carol</cp:lastModifiedBy>
  <cp:revision>2</cp:revision>
  <dcterms:created xsi:type="dcterms:W3CDTF">2006-08-16T00:00:00Z</dcterms:created>
  <dcterms:modified xsi:type="dcterms:W3CDTF">2024-05-03T10:30:08Z</dcterms:modified>
  <dc:identifier>DAGCyrdVuK4</dc:identifier>
</cp:coreProperties>
</file>

<file path=docProps/thumbnail.jpeg>
</file>